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69" r:id="rId4"/>
    <p:sldId id="265" r:id="rId5"/>
    <p:sldId id="267" r:id="rId6"/>
    <p:sldId id="266" r:id="rId7"/>
    <p:sldId id="278" r:id="rId8"/>
    <p:sldId id="268" r:id="rId9"/>
    <p:sldId id="316" r:id="rId10"/>
    <p:sldId id="317" r:id="rId11"/>
    <p:sldId id="288" r:id="rId12"/>
    <p:sldId id="289" r:id="rId13"/>
    <p:sldId id="290" r:id="rId14"/>
    <p:sldId id="270" r:id="rId15"/>
    <p:sldId id="272" r:id="rId16"/>
    <p:sldId id="304" r:id="rId17"/>
    <p:sldId id="284" r:id="rId18"/>
    <p:sldId id="262" r:id="rId19"/>
    <p:sldId id="273" r:id="rId20"/>
    <p:sldId id="305" r:id="rId21"/>
    <p:sldId id="314" r:id="rId22"/>
    <p:sldId id="310" r:id="rId23"/>
    <p:sldId id="313" r:id="rId24"/>
    <p:sldId id="261" r:id="rId25"/>
    <p:sldId id="291" r:id="rId26"/>
    <p:sldId id="274" r:id="rId27"/>
    <p:sldId id="275" r:id="rId28"/>
    <p:sldId id="306" r:id="rId29"/>
    <p:sldId id="311" r:id="rId30"/>
    <p:sldId id="286" r:id="rId31"/>
    <p:sldId id="282" r:id="rId32"/>
    <p:sldId id="298" r:id="rId33"/>
    <p:sldId id="319" r:id="rId34"/>
    <p:sldId id="292" r:id="rId35"/>
    <p:sldId id="315" r:id="rId36"/>
    <p:sldId id="318" r:id="rId37"/>
    <p:sldId id="307" r:id="rId38"/>
    <p:sldId id="308" r:id="rId39"/>
    <p:sldId id="257" r:id="rId4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 autoAdjust="0"/>
    <p:restoredTop sz="94783" autoAdjust="0"/>
  </p:normalViewPr>
  <p:slideViewPr>
    <p:cSldViewPr>
      <p:cViewPr>
        <p:scale>
          <a:sx n="80" d="100"/>
          <a:sy n="80" d="100"/>
        </p:scale>
        <p:origin x="-1638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17FDC-FDC2-4008-BCC6-764EE27F7502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DAF2D-439F-4AF1-A03D-D4EE2FA20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DAF2D-439F-4AF1-A03D-D4EE2FA201B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DAF2D-439F-4AF1-A03D-D4EE2FA201B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DAF2D-439F-4AF1-A03D-D4EE2FA201B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FDAE42F-DAC1-4BE7-9C54-64D357776F91}" type="datetimeFigureOut">
              <a:rPr lang="sk-SK" smtClean="0"/>
              <a:pPr/>
              <a:t>14. 2. 2022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9C45363-7EBF-46B7-840B-B0E4F35A452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accent1"/>
                </a:solidFill>
              </a:rPr>
              <a:t>Nagyszarvai Alapiskola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/>
                </a:solidFill>
              </a:rPr>
              <a:t>PaedDr. </a:t>
            </a:r>
            <a:r>
              <a:rPr lang="sk-SK" dirty="0" err="1" smtClean="0">
                <a:solidFill>
                  <a:schemeClr val="accent1"/>
                </a:solidFill>
              </a:rPr>
              <a:t>Szilassy</a:t>
            </a:r>
            <a:r>
              <a:rPr lang="sk-SK" dirty="0" smtClean="0">
                <a:solidFill>
                  <a:schemeClr val="accent1"/>
                </a:solidFill>
              </a:rPr>
              <a:t> Alica</a:t>
            </a:r>
          </a:p>
          <a:p>
            <a:r>
              <a:rPr lang="sk-SK" dirty="0" smtClean="0">
                <a:solidFill>
                  <a:schemeClr val="accent1"/>
                </a:solidFill>
              </a:rPr>
              <a:t>2022. február 15.</a:t>
            </a:r>
            <a:endParaRPr lang="sk-SK" dirty="0">
              <a:solidFill>
                <a:schemeClr val="accent1"/>
              </a:solidFill>
            </a:endParaRPr>
          </a:p>
        </p:txBody>
      </p:sp>
      <p:pic>
        <p:nvPicPr>
          <p:cNvPr id="4" name="Obrázok 3" descr="Iskola_logo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196752"/>
            <a:ext cx="2304256" cy="230425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</a:rPr>
              <a:t>Úszótanfolyam</a:t>
            </a:r>
            <a:br>
              <a:rPr lang="hu-HU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Zástupný symbol pro obsah 5" descr="sport_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-300000">
            <a:off x="420395" y="1067969"/>
            <a:ext cx="5486400" cy="4114800"/>
          </a:xfrm>
        </p:spPr>
      </p:pic>
      <p:pic>
        <p:nvPicPr>
          <p:cNvPr id="59394" name="Picture 2" descr="Lehet, hogy egy kép erről: egy vagy több ember, álló emberek és szabadté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04864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4800600" cy="270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863340" cy="515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Sítúra – Makov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sk-SK" b="1" dirty="0" smtClean="0">
                <a:solidFill>
                  <a:schemeClr val="accent1"/>
                </a:solidFill>
                <a:latin typeface="Comic Sans MS" pitchFamily="66" charset="0"/>
              </a:rPr>
              <a:t> </a:t>
            </a: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14752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Admin\Desktop\Szilassy_archiv_2019_1\Iskola\Iskolaujsag\2019\Kepek_2019\NYITOK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87104" y="-8786898"/>
            <a:ext cx="5283200" cy="3962400"/>
          </a:xfrm>
          <a:prstGeom prst="rect">
            <a:avLst/>
          </a:prstGeom>
          <a:noFill/>
        </p:spPr>
      </p:pic>
      <p:pic>
        <p:nvPicPr>
          <p:cNvPr id="15" name="Zástupný symbol pro obsah 14" descr="ERDEI_1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5072066" y="142852"/>
            <a:ext cx="3655219" cy="4873625"/>
          </a:xfrm>
        </p:spPr>
      </p:pic>
      <p:pic>
        <p:nvPicPr>
          <p:cNvPr id="20" name="Obrázek 19" descr="NYITOKE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928802"/>
            <a:ext cx="5811520" cy="43586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7467600" cy="1143000"/>
          </a:xfrm>
        </p:spPr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Erdei iskola 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O</a:t>
            </a:r>
            <a:r>
              <a:rPr lang="sk-SK" b="1" dirty="0" err="1" smtClean="0">
                <a:solidFill>
                  <a:schemeClr val="accent1"/>
                </a:solidFill>
                <a:latin typeface="Comic Sans MS" pitchFamily="66" charset="0"/>
              </a:rPr>
              <a:t>ščadnice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Látogatás a közlekedési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parkban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8" name="Obrázek 7" descr="Galanta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8221" y="1412776"/>
            <a:ext cx="6867559" cy="5149320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Színes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osztálytermek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8290560" cy="465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Iskolai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Klub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7129882" cy="53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1"/>
                </a:solidFill>
                <a:latin typeface="Comic Sans MS" pitchFamily="66" charset="0"/>
              </a:rPr>
              <a:t>T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artalmas időtöltés a napköziben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11268" name="Picture 4" descr="Lehet, hogy egy kép erről: belső té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980728"/>
            <a:ext cx="4572000" cy="4572000"/>
          </a:xfrm>
          <a:prstGeom prst="rect">
            <a:avLst/>
          </a:prstGeom>
          <a:noFill/>
        </p:spPr>
      </p:pic>
      <p:pic>
        <p:nvPicPr>
          <p:cNvPr id="12" name="Zástupný symbol pro obsah 11" descr="Napkozi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1916832"/>
            <a:ext cx="4572000" cy="45720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nyári tábor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6" name="Picture 6" descr="Lehet, hogy egy kép erről: egy vagy több ember és belső té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00000">
            <a:off x="320241" y="1821514"/>
            <a:ext cx="4572000" cy="3429000"/>
          </a:xfrm>
          <a:prstGeom prst="rect">
            <a:avLst/>
          </a:prstGeom>
          <a:noFill/>
        </p:spPr>
      </p:pic>
      <p:pic>
        <p:nvPicPr>
          <p:cNvPr id="25602" name="Picture 2" descr="Lehet, hogy egy kép erről: gyermek, ülés, állás és , szöveg, amely így szól: „NYARI NAPK NAPKÃZIS TABOR 2021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4937760" cy="3703320"/>
          </a:xfrm>
          <a:prstGeom prst="rect">
            <a:avLst/>
          </a:prstGeom>
          <a:noFill/>
        </p:spPr>
      </p:pic>
      <p:pic>
        <p:nvPicPr>
          <p:cNvPr id="25604" name="Picture 4" descr="Lehet, hogy egy kép erről: egy vagy több ember, álló emberek és szabadté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000">
            <a:off x="2627784" y="2780928"/>
            <a:ext cx="4560000" cy="342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Versenyek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dirty="0" smtClean="0">
                <a:latin typeface="Comic Sans MS" pitchFamily="66" charset="0"/>
              </a:rPr>
              <a:t>A tanulókat tehetségüktől függően igyekszünk bekapcsolni különböző tanulmányi versenyekbe: </a:t>
            </a:r>
          </a:p>
          <a:p>
            <a:pPr algn="just">
              <a:buNone/>
            </a:pPr>
            <a:r>
              <a:rPr lang="hu-HU" b="1" dirty="0" smtClean="0">
                <a:latin typeface="Comic Sans MS" pitchFamily="66" charset="0"/>
              </a:rPr>
              <a:t>	</a:t>
            </a:r>
          </a:p>
          <a:p>
            <a:pPr algn="just">
              <a:buNone/>
            </a:pPr>
            <a:r>
              <a:rPr lang="hu-HU" b="1" dirty="0" smtClean="0">
                <a:latin typeface="Comic Sans MS" pitchFamily="66" charset="0"/>
              </a:rPr>
              <a:t>	magyar,</a:t>
            </a:r>
          </a:p>
          <a:p>
            <a:pPr algn="just">
              <a:buNone/>
            </a:pPr>
            <a:r>
              <a:rPr lang="hu-HU" b="1" dirty="0" smtClean="0">
                <a:latin typeface="Comic Sans MS" pitchFamily="66" charset="0"/>
              </a:rPr>
              <a:t>	angol,</a:t>
            </a:r>
          </a:p>
          <a:p>
            <a:pPr algn="just">
              <a:buNone/>
            </a:pPr>
            <a:r>
              <a:rPr lang="hu-HU" b="1" dirty="0" smtClean="0">
                <a:latin typeface="Comic Sans MS" pitchFamily="66" charset="0"/>
              </a:rPr>
              <a:t>	matematika,</a:t>
            </a:r>
          </a:p>
          <a:p>
            <a:pPr algn="just">
              <a:buNone/>
            </a:pPr>
            <a:r>
              <a:rPr lang="hu-HU" b="1" dirty="0" smtClean="0">
                <a:latin typeface="Comic Sans MS" pitchFamily="66" charset="0"/>
              </a:rPr>
              <a:t>	technika,</a:t>
            </a:r>
          </a:p>
          <a:p>
            <a:pPr algn="just">
              <a:buNone/>
            </a:pPr>
            <a:r>
              <a:rPr lang="hu-HU" b="1" dirty="0" smtClean="0">
                <a:latin typeface="Comic Sans MS" pitchFamily="66" charset="0"/>
              </a:rPr>
              <a:t>	rajz,</a:t>
            </a:r>
          </a:p>
          <a:p>
            <a:pPr algn="just">
              <a:buNone/>
            </a:pPr>
            <a:r>
              <a:rPr lang="hu-HU" b="1" dirty="0" smtClean="0">
                <a:latin typeface="Comic Sans MS" pitchFamily="66" charset="0"/>
              </a:rPr>
              <a:t>	testnevelés</a:t>
            </a:r>
            <a:r>
              <a:rPr lang="hu-HU" dirty="0" smtClean="0">
                <a:latin typeface="Comic Sans MS" pitchFamily="66" charset="0"/>
              </a:rPr>
              <a:t>.</a:t>
            </a:r>
          </a:p>
          <a:p>
            <a:pPr algn="just"/>
            <a:endParaRPr lang="hu-HU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Pislákoló mécses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– szavalóverseny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hu-HU" b="1" dirty="0" smtClean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u-HU" dirty="0" smtClean="0"/>
              <a:t>  </a:t>
            </a:r>
            <a:endParaRPr lang="en-US" dirty="0"/>
          </a:p>
        </p:txBody>
      </p:sp>
      <p:pic>
        <p:nvPicPr>
          <p:cNvPr id="9" name="Zástupný symbol pro obsah 8" descr="Pislakolo mecses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7" y="1484784"/>
            <a:ext cx="5715000" cy="4290060"/>
          </a:xfrm>
        </p:spPr>
      </p:pic>
      <p:sp>
        <p:nvSpPr>
          <p:cNvPr id="7" name="Zaoblený obdélník 6"/>
          <p:cNvSpPr/>
          <p:nvPr/>
        </p:nvSpPr>
        <p:spPr>
          <a:xfrm>
            <a:off x="4860032" y="1556792"/>
            <a:ext cx="3384376" cy="4968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SZABÓ </a:t>
            </a:r>
            <a:r>
              <a:rPr lang="en-US" b="1" dirty="0" err="1" smtClean="0"/>
              <a:t>Eszter</a:t>
            </a:r>
            <a:endParaRPr lang="hu-HU" b="1" dirty="0" smtClean="0"/>
          </a:p>
          <a:p>
            <a:pPr>
              <a:buFontTx/>
              <a:buChar char="-"/>
            </a:pPr>
            <a:r>
              <a:rPr lang="en-US" b="1" dirty="0" err="1" smtClean="0"/>
              <a:t>arany</a:t>
            </a:r>
            <a:r>
              <a:rPr lang="en-US" b="1" dirty="0" smtClean="0"/>
              <a:t> </a:t>
            </a:r>
            <a:r>
              <a:rPr lang="en-US" b="1" dirty="0" err="1" smtClean="0"/>
              <a:t>sáv</a:t>
            </a:r>
            <a:endParaRPr lang="hu-HU" b="1" dirty="0" smtClean="0"/>
          </a:p>
          <a:p>
            <a:pPr>
              <a:buFontTx/>
              <a:buChar char="-"/>
            </a:pPr>
            <a:endParaRPr lang="en-US" b="1" dirty="0" smtClean="0"/>
          </a:p>
          <a:p>
            <a:r>
              <a:rPr lang="en-US" b="1" dirty="0" smtClean="0"/>
              <a:t>SZALAY </a:t>
            </a:r>
            <a:r>
              <a:rPr lang="en-US" b="1" dirty="0" err="1" smtClean="0"/>
              <a:t>Fatime</a:t>
            </a:r>
            <a:endParaRPr lang="hu-HU" b="1" dirty="0" smtClean="0"/>
          </a:p>
          <a:p>
            <a:pPr>
              <a:buFontTx/>
              <a:buChar char="-"/>
            </a:pPr>
            <a:r>
              <a:rPr lang="en-US" b="1" dirty="0" err="1" smtClean="0"/>
              <a:t>ezüst</a:t>
            </a:r>
            <a:r>
              <a:rPr lang="en-US" b="1" dirty="0" smtClean="0"/>
              <a:t> </a:t>
            </a:r>
            <a:r>
              <a:rPr lang="en-US" b="1" dirty="0" err="1" smtClean="0"/>
              <a:t>sáv</a:t>
            </a:r>
            <a:endParaRPr lang="hu-HU" b="1" dirty="0" smtClean="0"/>
          </a:p>
          <a:p>
            <a:pPr>
              <a:buFontTx/>
              <a:buChar char="-"/>
            </a:pPr>
            <a:endParaRPr lang="en-US" b="1" dirty="0" smtClean="0"/>
          </a:p>
          <a:p>
            <a:r>
              <a:rPr lang="en-US" b="1" dirty="0" smtClean="0"/>
              <a:t>PETYKÓ </a:t>
            </a:r>
            <a:r>
              <a:rPr lang="en-US" b="1" dirty="0" err="1" smtClean="0"/>
              <a:t>Csongor</a:t>
            </a:r>
            <a:endParaRPr lang="hu-HU" b="1" dirty="0" smtClean="0"/>
          </a:p>
          <a:p>
            <a:pPr>
              <a:buFontTx/>
              <a:buChar char="-"/>
            </a:pPr>
            <a:r>
              <a:rPr lang="en-US" b="1" dirty="0" err="1" smtClean="0"/>
              <a:t>bronz</a:t>
            </a:r>
            <a:r>
              <a:rPr lang="en-US" b="1" dirty="0" smtClean="0"/>
              <a:t> </a:t>
            </a:r>
            <a:r>
              <a:rPr lang="en-US" b="1" dirty="0" err="1" smtClean="0"/>
              <a:t>sáv</a:t>
            </a:r>
            <a:endParaRPr lang="hu-HU" b="1" dirty="0" smtClean="0"/>
          </a:p>
          <a:p>
            <a:pPr>
              <a:buFontTx/>
              <a:buChar char="-"/>
            </a:pPr>
            <a:endParaRPr lang="en-US" b="1" dirty="0" smtClean="0"/>
          </a:p>
          <a:p>
            <a:r>
              <a:rPr lang="en-US" b="1" dirty="0" smtClean="0"/>
              <a:t>CSÖLLE </a:t>
            </a:r>
            <a:r>
              <a:rPr lang="en-US" b="1" dirty="0" err="1" smtClean="0"/>
              <a:t>Léna</a:t>
            </a:r>
            <a:endParaRPr lang="hu-HU" b="1" dirty="0" smtClean="0"/>
          </a:p>
          <a:p>
            <a:r>
              <a:rPr lang="hu-HU" b="1" dirty="0" smtClean="0"/>
              <a:t> </a:t>
            </a:r>
            <a:r>
              <a:rPr lang="hu-HU" b="1" dirty="0" smtClean="0"/>
              <a:t>- </a:t>
            </a:r>
            <a:r>
              <a:rPr lang="en-US" b="1" dirty="0" err="1" smtClean="0"/>
              <a:t>bronz</a:t>
            </a:r>
            <a:r>
              <a:rPr lang="en-US" b="1" dirty="0" smtClean="0"/>
              <a:t> </a:t>
            </a:r>
            <a:r>
              <a:rPr lang="en-US" b="1" dirty="0" err="1" smtClean="0"/>
              <a:t>sáv</a:t>
            </a:r>
            <a:endParaRPr lang="hu-HU" b="1" dirty="0" smtClean="0"/>
          </a:p>
          <a:p>
            <a:endParaRPr lang="en-US" b="1" dirty="0" smtClean="0"/>
          </a:p>
          <a:p>
            <a:r>
              <a:rPr lang="en-US" b="1" dirty="0" smtClean="0"/>
              <a:t>ÁLLÓ </a:t>
            </a:r>
            <a:r>
              <a:rPr lang="en-US" b="1" dirty="0" err="1" smtClean="0"/>
              <a:t>Gábor</a:t>
            </a:r>
            <a:r>
              <a:rPr lang="hu-HU" b="1" dirty="0" smtClean="0"/>
              <a:t> Bence </a:t>
            </a:r>
          </a:p>
          <a:p>
            <a:pPr>
              <a:buFontTx/>
              <a:buChar char="-"/>
            </a:pPr>
            <a:r>
              <a:rPr lang="en-US" b="1" dirty="0" err="1" smtClean="0"/>
              <a:t>bronz</a:t>
            </a:r>
            <a:r>
              <a:rPr lang="en-US" b="1" dirty="0" smtClean="0"/>
              <a:t> </a:t>
            </a:r>
            <a:r>
              <a:rPr lang="en-US" b="1" dirty="0" err="1" smtClean="0"/>
              <a:t>sáv</a:t>
            </a:r>
            <a:endParaRPr lang="hu-HU" b="1" dirty="0" smtClean="0"/>
          </a:p>
          <a:p>
            <a:pPr>
              <a:buFontTx/>
              <a:buChar char="-"/>
            </a:pPr>
            <a:endParaRPr lang="en-US" b="1" dirty="0" smtClean="0"/>
          </a:p>
          <a:p>
            <a:r>
              <a:rPr lang="en-US" b="1" dirty="0" smtClean="0"/>
              <a:t>ANGERMAYER </a:t>
            </a:r>
            <a:r>
              <a:rPr lang="en-US" b="1" dirty="0" err="1" smtClean="0"/>
              <a:t>Áron</a:t>
            </a:r>
            <a:r>
              <a:rPr lang="en-US" b="1" dirty="0" smtClean="0"/>
              <a:t> </a:t>
            </a:r>
            <a:r>
              <a:rPr lang="en-US" b="1" dirty="0" err="1" smtClean="0"/>
              <a:t>bronz</a:t>
            </a:r>
            <a:r>
              <a:rPr lang="en-US" b="1" dirty="0" smtClean="0"/>
              <a:t> </a:t>
            </a:r>
            <a:r>
              <a:rPr lang="en-US" b="1" dirty="0" err="1" smtClean="0"/>
              <a:t>sáv</a:t>
            </a:r>
            <a:endParaRPr lang="en-US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Az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iskola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endParaRPr lang="hu-HU" dirty="0" smtClean="0">
              <a:latin typeface="Comic Sans MS" pitchFamily="66" charset="0"/>
            </a:endParaRPr>
          </a:p>
          <a:p>
            <a:endParaRPr lang="sk-SK" dirty="0"/>
          </a:p>
        </p:txBody>
      </p:sp>
      <p:pic>
        <p:nvPicPr>
          <p:cNvPr id="41986" name="Picture 2" descr="https://scontent-vie1-1.xx.fbcdn.net/v/t1.0-9/52523815_849157598765434_1484624839649001472_o.jpg?_nc_cat=107&amp;_nc_oc=AQlzQu3tELL6WkstS-o6U09gdelWMl-5GX7HK5uD6PI1hOIabP3Ss4OXamhD-bUBPQo&amp;_nc_ht=scontent-vie1-1.xx&amp;oh=a16e609db4b6e687a9bd2efe507d05f4&amp;oe=5ECD2D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7802880" cy="43891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428596" y="1785926"/>
            <a:ext cx="3639348" cy="4595402"/>
          </a:xfrm>
        </p:spPr>
        <p:txBody>
          <a:bodyPr/>
          <a:lstStyle/>
          <a:p>
            <a:r>
              <a:rPr lang="hu-HU" dirty="0" smtClean="0"/>
              <a:t>3. osztály</a:t>
            </a:r>
          </a:p>
          <a:p>
            <a:r>
              <a:rPr lang="hu-HU" dirty="0" smtClean="0"/>
              <a:t>Csető Sára</a:t>
            </a:r>
          </a:p>
          <a:p>
            <a:r>
              <a:rPr lang="hu-HU" dirty="0" smtClean="0"/>
              <a:t>Udvardi Ádám</a:t>
            </a:r>
          </a:p>
          <a:p>
            <a:r>
              <a:rPr lang="hu-HU" dirty="0" smtClean="0"/>
              <a:t>Sekk Máté</a:t>
            </a:r>
          </a:p>
          <a:p>
            <a:r>
              <a:rPr lang="hu-HU" dirty="0" smtClean="0"/>
              <a:t>Petykó Csongor</a:t>
            </a:r>
          </a:p>
          <a:p>
            <a:r>
              <a:rPr lang="hu-HU" dirty="0" smtClean="0"/>
              <a:t>Koleszár Viktória</a:t>
            </a:r>
          </a:p>
          <a:p>
            <a:r>
              <a:rPr lang="hu-HU" dirty="0" smtClean="0"/>
              <a:t>Szabó Eszter</a:t>
            </a:r>
          </a:p>
          <a:p>
            <a:r>
              <a:rPr lang="hu-HU" dirty="0" smtClean="0"/>
              <a:t>Molnár Boglárka</a:t>
            </a:r>
          </a:p>
          <a:p>
            <a:r>
              <a:rPr lang="hu-HU" dirty="0" smtClean="0"/>
              <a:t>Csölle Léna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Járási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Pitagorasz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		matematika verseny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4427984" y="1844824"/>
            <a:ext cx="3639348" cy="4595402"/>
          </a:xfrm>
        </p:spPr>
        <p:txBody>
          <a:bodyPr/>
          <a:lstStyle/>
          <a:p>
            <a:r>
              <a:rPr lang="hu-HU" dirty="0" smtClean="0"/>
              <a:t>4. osztály</a:t>
            </a:r>
          </a:p>
          <a:p>
            <a:r>
              <a:rPr lang="hu-HU" dirty="0" smtClean="0"/>
              <a:t>Csető Dávid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6. osztály</a:t>
            </a:r>
          </a:p>
          <a:p>
            <a:r>
              <a:rPr lang="hu-HU" dirty="0" smtClean="0"/>
              <a:t>Fekete </a:t>
            </a:r>
            <a:r>
              <a:rPr lang="hu-HU" dirty="0" smtClean="0"/>
              <a:t>Róbert</a:t>
            </a:r>
          </a:p>
          <a:p>
            <a:r>
              <a:rPr lang="hu-HU" dirty="0" smtClean="0"/>
              <a:t>Boros Hanna</a:t>
            </a:r>
          </a:p>
          <a:p>
            <a:r>
              <a:rPr lang="hu-HU" dirty="0" smtClean="0"/>
              <a:t>Csepi Mihály Levente</a:t>
            </a:r>
          </a:p>
          <a:p>
            <a:r>
              <a:rPr lang="hu-HU" dirty="0" smtClean="0"/>
              <a:t>Udvardi Áron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Járási Angol nyelvű olimpia</a:t>
            </a:r>
            <a:r>
              <a:rPr lang="hu-HU" b="1" dirty="0" smtClean="0">
                <a:solidFill>
                  <a:schemeClr val="accent1"/>
                </a:solidFill>
              </a:rPr>
              <a:t/>
            </a:r>
            <a:br>
              <a:rPr lang="hu-HU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aoblený obdélník 5"/>
          <p:cNvSpPr/>
          <p:nvPr/>
        </p:nvSpPr>
        <p:spPr>
          <a:xfrm>
            <a:off x="539552" y="1700808"/>
            <a:ext cx="3528392" cy="4392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/>
              <a:t>Herberger </a:t>
            </a:r>
            <a:r>
              <a:rPr lang="hu-HU" sz="2000" b="1" dirty="0" smtClean="0"/>
              <a:t>Nikoletta</a:t>
            </a:r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smtClean="0"/>
              <a:t>3. hely</a:t>
            </a:r>
            <a:endParaRPr lang="en-US" sz="2000" b="1" dirty="0"/>
          </a:p>
        </p:txBody>
      </p:sp>
      <p:pic>
        <p:nvPicPr>
          <p:cNvPr id="1026" name="Picture 2" descr="Lehet, hogy egy kép erről: 1 személy és áll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aoblený obdélník 12"/>
          <p:cNvSpPr/>
          <p:nvPr/>
        </p:nvSpPr>
        <p:spPr>
          <a:xfrm>
            <a:off x="428596" y="1643050"/>
            <a:ext cx="4071966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Kalina Róbert</a:t>
            </a:r>
          </a:p>
          <a:p>
            <a:pPr algn="ctr"/>
            <a:r>
              <a:rPr lang="hu-HU" b="1" dirty="0" smtClean="0"/>
              <a:t>Závoczki Ádám</a:t>
            </a:r>
          </a:p>
          <a:p>
            <a:pPr algn="ctr"/>
            <a:r>
              <a:rPr lang="hu-HU" b="1" dirty="0" smtClean="0"/>
              <a:t>1. hely</a:t>
            </a:r>
            <a:endParaRPr lang="en-US" b="1" dirty="0"/>
          </a:p>
        </p:txBody>
      </p:sp>
      <p:pic>
        <p:nvPicPr>
          <p:cNvPr id="9" name="Zástupný symbol pro obsah 8" descr="T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357562"/>
            <a:ext cx="7467600" cy="3359870"/>
          </a:xfrm>
        </p:spPr>
      </p:pic>
      <p:pic>
        <p:nvPicPr>
          <p:cNvPr id="10" name="Obrázek 9" descr="TO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14290"/>
            <a:ext cx="3953427" cy="4486902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Járási technikai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olimpia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</a:rPr>
              <a:t>Szivárványos álmok rajzverseny</a:t>
            </a:r>
            <a:br>
              <a:rPr lang="hu-HU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Admin\Desktop\Szilassy_archiv\Iskola\Iskolaujsag\Iskolaujsag_2020\Rajzverseny_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429000" cy="4572000"/>
          </a:xfrm>
          <a:prstGeom prst="rect">
            <a:avLst/>
          </a:prstGeom>
          <a:noFill/>
        </p:spPr>
      </p:pic>
      <p:sp>
        <p:nvSpPr>
          <p:cNvPr id="5" name="Zaoblený obdélník 4"/>
          <p:cNvSpPr/>
          <p:nvPr/>
        </p:nvSpPr>
        <p:spPr>
          <a:xfrm>
            <a:off x="4716016" y="1412776"/>
            <a:ext cx="309634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Valacsai Zoé</a:t>
            </a:r>
          </a:p>
          <a:p>
            <a:pPr algn="ctr"/>
            <a:r>
              <a:rPr lang="hu-HU" b="1" dirty="0" smtClean="0"/>
              <a:t>8. osztály</a:t>
            </a:r>
            <a:endParaRPr lang="en-US" b="1" dirty="0"/>
          </a:p>
        </p:txBody>
      </p:sp>
      <p:pic>
        <p:nvPicPr>
          <p:cNvPr id="1027" name="Picture 3" descr="C:\Users\Admin\Desktop\Szilassy_archiv\Iskola\Iskolaujsag\Iskolaujsag_2020\Rajzverseny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92896"/>
            <a:ext cx="5572125" cy="41814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Ünnepségek, rendezvények, tanulmányutak</a:t>
            </a: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endParaRPr lang="hu-HU" dirty="0" smtClean="0">
              <a:latin typeface="Comic Sans MS" pitchFamily="66" charset="0"/>
            </a:endParaRPr>
          </a:p>
          <a:p>
            <a:r>
              <a:rPr lang="hu-HU" dirty="0" smtClean="0">
                <a:latin typeface="Comic Sans MS" pitchFamily="66" charset="0"/>
              </a:rPr>
              <a:t>Hagyománya van nálunk a síkirándulásnak, úszótanfolyamoknak, az erdei iskolának, a honismereti kirándulásoknak úgy mint a színházlátogatásnak. </a:t>
            </a:r>
          </a:p>
          <a:p>
            <a:endParaRPr lang="hu-HU" dirty="0" smtClean="0">
              <a:latin typeface="Comic Sans MS" pitchFamily="66" charset="0"/>
            </a:endParaRPr>
          </a:p>
          <a:p>
            <a:pPr algn="just"/>
            <a:r>
              <a:rPr lang="hu-HU" dirty="0" smtClean="0">
                <a:latin typeface="Comic Sans MS" pitchFamily="66" charset="0"/>
              </a:rPr>
              <a:t>Hagyományosan megünnepeljük</a:t>
            </a:r>
          </a:p>
          <a:p>
            <a:pPr algn="just">
              <a:buNone/>
            </a:pPr>
            <a:r>
              <a:rPr lang="hu-HU" dirty="0" smtClean="0">
                <a:latin typeface="Comic Sans MS" pitchFamily="66" charset="0"/>
              </a:rPr>
              <a:t>	a farsangot, húsvétot, a Föld napját, </a:t>
            </a:r>
          </a:p>
          <a:p>
            <a:pPr>
              <a:buNone/>
            </a:pPr>
            <a:r>
              <a:rPr lang="hu-HU" dirty="0" smtClean="0">
                <a:latin typeface="Comic Sans MS" pitchFamily="66" charset="0"/>
              </a:rPr>
              <a:t>	gyermeknapot,  a jeles évfordulókat, a karácsonyt közös műsorral, kézműveskedéssel.</a:t>
            </a:r>
          </a:p>
          <a:p>
            <a:pPr algn="just">
              <a:buNone/>
            </a:pPr>
            <a:r>
              <a:rPr lang="hu-HU" dirty="0" smtClean="0">
                <a:latin typeface="Comic Sans MS" pitchFamily="66" charset="0"/>
              </a:rPr>
              <a:t>	Hagyománnyá válta maszkabál és a tánciskola is.</a:t>
            </a:r>
          </a:p>
          <a:p>
            <a:pPr algn="just">
              <a:buNone/>
            </a:pPr>
            <a:endParaRPr lang="hu-HU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Online tanítás kreatívan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9" name="Zástupný symbol pro obsah 8" descr="Rebi_kep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052736"/>
            <a:ext cx="2751201" cy="5657088"/>
          </a:xfrm>
        </p:spPr>
      </p:pic>
      <p:pic>
        <p:nvPicPr>
          <p:cNvPr id="17410" name="Picture 2" descr="Lehet, hogy egy illusztráció erről: , szöveg, amely így szól: „7:14 L Ο T 92% V.Zoé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2743200" cy="5636419"/>
          </a:xfrm>
          <a:prstGeom prst="rect">
            <a:avLst/>
          </a:prstGeom>
          <a:noFill/>
        </p:spPr>
      </p:pic>
      <p:pic>
        <p:nvPicPr>
          <p:cNvPr id="17414" name="Picture 6" descr="Lehet, hogy egy illusztráció erről: , szöveg, amely így szól: „92% N.Tímea N.T ímea อ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052736"/>
            <a:ext cx="2751201" cy="56570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Mesenap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  </a:t>
            </a:r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Lehet, hogy egy kép erről: gyermek, állás és belső té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284984"/>
            <a:ext cx="4572000" cy="3429000"/>
          </a:xfrm>
          <a:prstGeom prst="rect">
            <a:avLst/>
          </a:prstGeom>
          <a:noFill/>
        </p:spPr>
      </p:pic>
      <p:pic>
        <p:nvPicPr>
          <p:cNvPr id="15364" name="Picture 4" descr="Lehet, hogy egy kép erről: egy vagy több ember és belső té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5486400" cy="4114800"/>
          </a:xfrm>
          <a:prstGeom prst="rect">
            <a:avLst/>
          </a:prstGeom>
          <a:noFill/>
        </p:spPr>
      </p:pic>
      <p:pic>
        <p:nvPicPr>
          <p:cNvPr id="15366" name="Picture 6" descr="Lehet, hogy egy kép erről: gyermek, állás és belső té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00000">
            <a:off x="320242" y="1101434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Az egészséges táplálkozás napja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 </a:t>
            </a:r>
            <a:endParaRPr lang="en-US" dirty="0"/>
          </a:p>
        </p:txBody>
      </p:sp>
      <p:pic>
        <p:nvPicPr>
          <p:cNvPr id="13316" name="Picture 4" descr="Lehet, hogy egy kép erről: gyermek, ülés és belső té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00000">
            <a:off x="320241" y="1101434"/>
            <a:ext cx="4572000" cy="3429000"/>
          </a:xfrm>
          <a:prstGeom prst="rect">
            <a:avLst/>
          </a:prstGeom>
          <a:noFill/>
        </p:spPr>
      </p:pic>
      <p:pic>
        <p:nvPicPr>
          <p:cNvPr id="13318" name="Picture 6" descr="Lehet, hogy egy kép erről: gyermek, állás, gyümölcs és belső té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00000">
            <a:off x="3920642" y="1101434"/>
            <a:ext cx="4572000" cy="3429000"/>
          </a:xfrm>
          <a:prstGeom prst="rect">
            <a:avLst/>
          </a:prstGeom>
          <a:noFill/>
        </p:spPr>
      </p:pic>
      <p:pic>
        <p:nvPicPr>
          <p:cNvPr id="13322" name="Picture 10" descr="Lehet, hogy egy kép erről: gyermek, állás és belső té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21297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130 éves a Nagyszarvai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Alapiskola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7" name="Zástupný symbol pro obsah 6" descr="Elsoso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412480" cy="473202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Tudomany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974336" cy="2791968"/>
          </a:xfrm>
          <a:prstGeom prst="rect">
            <a:avLst/>
          </a:prstGeom>
        </p:spPr>
      </p:pic>
      <p:pic>
        <p:nvPicPr>
          <p:cNvPr id="4" name="Zástupný symbol pro obsah 3" descr="Tudomany_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643306" y="928670"/>
            <a:ext cx="4974336" cy="2791968"/>
          </a:xfrm>
        </p:spPr>
      </p:pic>
      <p:pic>
        <p:nvPicPr>
          <p:cNvPr id="5" name="Obrázek 4" descr="Tudomany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714752"/>
            <a:ext cx="4974336" cy="2791968"/>
          </a:xfrm>
          <a:prstGeom prst="rect">
            <a:avLst/>
          </a:prstGeom>
        </p:spPr>
      </p:pic>
      <p:pic>
        <p:nvPicPr>
          <p:cNvPr id="7" name="Obrázek 6" descr="Tudomany_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429000"/>
            <a:ext cx="4114800" cy="30861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 Magyar Tudomány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Napja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tantestület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dirty="0" smtClean="0">
                <a:latin typeface="Comic Sans MS" pitchFamily="66" charset="0"/>
              </a:rPr>
              <a:t>A tantestület 14 pedagógusból áll. Biztosított az egyes </a:t>
            </a:r>
            <a:r>
              <a:rPr lang="hu-HU" b="1" dirty="0" smtClean="0">
                <a:latin typeface="Comic Sans MS" pitchFamily="66" charset="0"/>
              </a:rPr>
              <a:t>tantárgyak szakszerű oktatása</a:t>
            </a:r>
            <a:r>
              <a:rPr lang="hu-HU" dirty="0" smtClean="0">
                <a:latin typeface="Comic Sans MS" pitchFamily="66" charset="0"/>
              </a:rPr>
              <a:t>.</a:t>
            </a:r>
          </a:p>
          <a:p>
            <a:pPr algn="just"/>
            <a:endParaRPr lang="hu-HU" dirty="0" smtClean="0">
              <a:latin typeface="Comic Sans MS" pitchFamily="66" charset="0"/>
            </a:endParaRPr>
          </a:p>
          <a:p>
            <a:pPr algn="just"/>
            <a:r>
              <a:rPr lang="hu-HU" b="1" dirty="0" smtClean="0">
                <a:latin typeface="Comic Sans MS" pitchFamily="66" charset="0"/>
              </a:rPr>
              <a:t>Segítjük a tehetségek fejlesztését.</a:t>
            </a:r>
          </a:p>
          <a:p>
            <a:pPr algn="just"/>
            <a:endParaRPr lang="hu-HU" b="1" dirty="0" smtClean="0">
              <a:latin typeface="Comic Sans MS" pitchFamily="66" charset="0"/>
            </a:endParaRPr>
          </a:p>
          <a:p>
            <a:pPr algn="just"/>
            <a:r>
              <a:rPr lang="hu-HU" dirty="0" smtClean="0">
                <a:latin typeface="Comic Sans MS" pitchFamily="66" charset="0"/>
              </a:rPr>
              <a:t>A nehézségekkel küzdő tanulók felzárkóztatását a </a:t>
            </a:r>
            <a:r>
              <a:rPr lang="hu-HU" b="1" dirty="0" smtClean="0">
                <a:latin typeface="Comic Sans MS" pitchFamily="66" charset="0"/>
              </a:rPr>
              <a:t>pedagógiai asszisztens segíti</a:t>
            </a:r>
            <a:r>
              <a:rPr lang="hu-HU" dirty="0" smtClean="0">
                <a:latin typeface="Comic Sans MS" pitchFamily="66" charset="0"/>
              </a:rPr>
              <a:t>.</a:t>
            </a:r>
            <a:endParaRPr lang="sk-SK" dirty="0" smtClean="0">
              <a:latin typeface="Comic Sans MS" pitchFamily="66" charset="0"/>
            </a:endParaRPr>
          </a:p>
          <a:p>
            <a:pPr algn="just"/>
            <a:endParaRPr lang="sk-SK" b="1" dirty="0" smtClean="0"/>
          </a:p>
          <a:p>
            <a:pPr algn="just"/>
            <a:r>
              <a:rPr lang="hu-HU" dirty="0" smtClean="0">
                <a:latin typeface="Comic Sans MS" pitchFamily="66" charset="0"/>
              </a:rPr>
              <a:t>Nagy figyelmet szentelünk a pályaválasztásnak</a:t>
            </a:r>
            <a:r>
              <a:rPr lang="hu-HU" b="1" dirty="0" smtClean="0">
                <a:latin typeface="Comic Sans MS" pitchFamily="66" charset="0"/>
              </a:rPr>
              <a:t>- felkészítő a középiskolai tanulmányokra</a:t>
            </a:r>
            <a:endParaRPr lang="hu-HU" dirty="0" smtClean="0">
              <a:latin typeface="Comic Sans MS" pitchFamily="66" charset="0"/>
            </a:endParaRPr>
          </a:p>
          <a:p>
            <a:endParaRPr lang="sk-SK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Karácsonyi készülődés,jótékonyság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hu-HU" dirty="0" smtClean="0"/>
              <a:t>  </a:t>
            </a:r>
            <a:endParaRPr lang="en-US" dirty="0"/>
          </a:p>
        </p:txBody>
      </p:sp>
      <p:pic>
        <p:nvPicPr>
          <p:cNvPr id="10242" name="Picture 2" descr="Lehet, hogy egy kép erről: belső té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124744"/>
            <a:ext cx="5486400" cy="4114800"/>
          </a:xfrm>
          <a:prstGeom prst="rect">
            <a:avLst/>
          </a:prstGeom>
          <a:noFill/>
        </p:spPr>
      </p:pic>
      <p:pic>
        <p:nvPicPr>
          <p:cNvPr id="10244" name="Picture 4" descr="Lehet, hogy egy kép erről: 12 ember, gyermek, álló emberek és belső té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5132070" cy="42062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Farsang</a:t>
            </a:r>
            <a:r>
              <a:rPr lang="sk-SK" b="1" dirty="0" smtClean="0">
                <a:solidFill>
                  <a:schemeClr val="accent1"/>
                </a:solidFill>
                <a:latin typeface="Comic Sans MS" pitchFamily="66" charset="0"/>
              </a:rPr>
              <a:t/>
            </a:r>
            <a:br>
              <a:rPr lang="sk-SK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6632448" cy="372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Lehet, hogy egy kép erről: egy vagy több ember és szöv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068960"/>
            <a:ext cx="6505575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Színházi előadások, foglalkozások: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écsi Gyöngyi, Kutyonfitty, Wekker Színház,Bátor Tábor...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102" name="Picture 6" descr="Lehet, hogy egy kép erről: egy vagy több ember, álló emberek és belső té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556792"/>
            <a:ext cx="5486400" cy="4114800"/>
          </a:xfrm>
          <a:prstGeom prst="rect">
            <a:avLst/>
          </a:prstGeom>
          <a:noFill/>
        </p:spPr>
      </p:pic>
      <p:pic>
        <p:nvPicPr>
          <p:cNvPr id="4100" name="Picture 4" descr="Lehet, hogy egy kép erről: egy vagy több ember és álló ember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00000">
            <a:off x="391497" y="1495571"/>
            <a:ext cx="37719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</a:rPr>
              <a:t>Március 15.</a:t>
            </a:r>
            <a:br>
              <a:rPr lang="hu-HU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Zástupný symbol pro obsah 4" descr="Marcius15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908720"/>
            <a:ext cx="7315200" cy="4114800"/>
          </a:xfrm>
        </p:spPr>
      </p:pic>
      <p:pic>
        <p:nvPicPr>
          <p:cNvPr id="6" name="Zástupný symbol pro obsah 5" descr="marcius15_2.pn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3501008"/>
            <a:ext cx="5882640" cy="313944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József Attila szavalófesztivál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6" name="Zástupný symbol pro obsah 5" descr="Szavalofesztival_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43050"/>
            <a:ext cx="8290560" cy="465328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Környezettudatos életmódra való nevelés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7170" name="Picture 2" descr="Lehet, hogy egy kép erről: egy vagy több ember, álló emberek és vízfelü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0000">
            <a:off x="3488724" y="1211984"/>
            <a:ext cx="5486400" cy="4114800"/>
          </a:xfrm>
          <a:prstGeom prst="rect">
            <a:avLst/>
          </a:prstGeom>
          <a:noFill/>
        </p:spPr>
      </p:pic>
      <p:pic>
        <p:nvPicPr>
          <p:cNvPr id="7172" name="Picture 4" descr="Lehet, hogy egy kép erről: egy vagy több ember, álló emberek, kerékpár és szabadté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0000">
            <a:off x="3373005" y="3951420"/>
            <a:ext cx="5486400" cy="2468880"/>
          </a:xfrm>
          <a:prstGeom prst="rect">
            <a:avLst/>
          </a:prstGeom>
          <a:noFill/>
        </p:spPr>
      </p:pic>
      <p:pic>
        <p:nvPicPr>
          <p:cNvPr id="5" name="Zástupný symbol pro obsah 4" descr="Kornyezet_1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714500"/>
            <a:ext cx="5143500" cy="51435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Gyermeknap</a:t>
            </a:r>
            <a:r>
              <a:rPr lang="hu-HU" b="1" dirty="0" smtClean="0">
                <a:solidFill>
                  <a:schemeClr val="accent1"/>
                </a:solidFill>
              </a:rPr>
              <a:t/>
            </a:r>
            <a:br>
              <a:rPr lang="hu-HU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Zástupný symbol pro obsah 4" descr="Gyermeknap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-600000">
            <a:off x="553217" y="792519"/>
            <a:ext cx="7315200" cy="4114800"/>
          </a:xfrm>
        </p:spPr>
      </p:pic>
      <p:pic>
        <p:nvPicPr>
          <p:cNvPr id="6" name="Zástupný symbol pro obsah 5" descr="Gyermeknap_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508104" y="2780928"/>
            <a:ext cx="2933700" cy="3929063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solidFill>
                  <a:schemeClr val="accent1"/>
                </a:solidFill>
                <a:latin typeface="Comic Sans MS" pitchFamily="66" charset="0"/>
              </a:rPr>
              <a:t>Az</a:t>
            </a:r>
            <a:r>
              <a:rPr lang="sk-SK" b="1" dirty="0" smtClean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sk-SK" b="1" dirty="0" err="1" smtClean="0">
                <a:solidFill>
                  <a:schemeClr val="accent1"/>
                </a:solidFill>
                <a:latin typeface="Comic Sans MS" pitchFamily="66" charset="0"/>
              </a:rPr>
              <a:t>iskola</a:t>
            </a:r>
            <a:r>
              <a:rPr lang="sk-SK" b="1" dirty="0" smtClean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sk-SK" b="1" dirty="0" err="1" smtClean="0">
                <a:solidFill>
                  <a:schemeClr val="accent1"/>
                </a:solidFill>
                <a:latin typeface="Comic Sans MS" pitchFamily="66" charset="0"/>
              </a:rPr>
              <a:t>pedagógiai</a:t>
            </a:r>
            <a:r>
              <a:rPr lang="sk-SK" b="1" dirty="0" smtClean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sk-SK" b="1" dirty="0" err="1" smtClean="0">
                <a:solidFill>
                  <a:schemeClr val="accent1"/>
                </a:solidFill>
                <a:latin typeface="Comic Sans MS" pitchFamily="66" charset="0"/>
              </a:rPr>
              <a:t>programja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sk-SK" dirty="0" smtClean="0"/>
              <a:t> </a:t>
            </a:r>
            <a:r>
              <a:rPr lang="sk-SK" dirty="0" err="1" smtClean="0">
                <a:latin typeface="Comic Sans MS" pitchFamily="66" charset="0"/>
              </a:rPr>
              <a:t>Az</a:t>
            </a:r>
            <a:r>
              <a:rPr lang="sk-SK" dirty="0" smtClean="0">
                <a:latin typeface="Comic Sans MS" pitchFamily="66" charset="0"/>
              </a:rPr>
              <a:t> </a:t>
            </a:r>
            <a:r>
              <a:rPr lang="sk-SK" dirty="0" err="1" smtClean="0">
                <a:latin typeface="Comic Sans MS" pitchFamily="66" charset="0"/>
              </a:rPr>
              <a:t>els</a:t>
            </a:r>
            <a:r>
              <a:rPr lang="hu-HU" dirty="0" smtClean="0">
                <a:latin typeface="Comic Sans MS" pitchFamily="66" charset="0"/>
              </a:rPr>
              <a:t>ő két hónap </a:t>
            </a:r>
            <a:r>
              <a:rPr lang="hu-HU" u="sng" dirty="0" smtClean="0">
                <a:latin typeface="Comic Sans MS" pitchFamily="66" charset="0"/>
              </a:rPr>
              <a:t>az írás és az olvasás előkészítéséről, az iskolai szocializációról szól</a:t>
            </a:r>
            <a:r>
              <a:rPr lang="hu-HU" dirty="0" smtClean="0">
                <a:latin typeface="Comic Sans MS" pitchFamily="66" charset="0"/>
              </a:rPr>
              <a:t>, átmanetet képez az iskola és az óvoda között.</a:t>
            </a:r>
          </a:p>
          <a:p>
            <a:pPr algn="just"/>
            <a:r>
              <a:rPr lang="hu-HU" dirty="0" smtClean="0">
                <a:latin typeface="Comic Sans MS" pitchFamily="66" charset="0"/>
              </a:rPr>
              <a:t>A pedgógusnak </a:t>
            </a:r>
            <a:r>
              <a:rPr lang="hu-HU" u="sng" dirty="0" smtClean="0">
                <a:latin typeface="Comic Sans MS" pitchFamily="66" charset="0"/>
              </a:rPr>
              <a:t>tiszta, világos határokat </a:t>
            </a:r>
            <a:r>
              <a:rPr lang="hu-HU" dirty="0" smtClean="0">
                <a:latin typeface="Comic Sans MS" pitchFamily="66" charset="0"/>
              </a:rPr>
              <a:t>kell kijelölnie az osztályon belül, így könnyen tudja motiválni a tanulókat.</a:t>
            </a:r>
          </a:p>
          <a:p>
            <a:pPr algn="just"/>
            <a:r>
              <a:rPr lang="hu-HU" dirty="0" smtClean="0">
                <a:latin typeface="Comic Sans MS" pitchFamily="66" charset="0"/>
              </a:rPr>
              <a:t>Fontos </a:t>
            </a:r>
            <a:r>
              <a:rPr lang="hu-HU" u="sng" dirty="0" smtClean="0">
                <a:latin typeface="Comic Sans MS" pitchFamily="66" charset="0"/>
              </a:rPr>
              <a:t>a napirend kialakítása</a:t>
            </a:r>
            <a:r>
              <a:rPr lang="hu-HU" dirty="0" smtClean="0">
                <a:latin typeface="Comic Sans MS" pitchFamily="66" charset="0"/>
              </a:rPr>
              <a:t>, ezen belül elegendő időt biztosítani a friss levegőn való tartózkodásra.</a:t>
            </a:r>
          </a:p>
          <a:p>
            <a:pPr algn="just"/>
            <a:r>
              <a:rPr lang="hu-HU" dirty="0" smtClean="0">
                <a:latin typeface="Comic Sans MS" pitchFamily="66" charset="0"/>
              </a:rPr>
              <a:t>A biztonság megteremtése a gyerekek számára, azaz </a:t>
            </a:r>
            <a:r>
              <a:rPr lang="hu-HU" u="sng" dirty="0" smtClean="0">
                <a:latin typeface="Comic Sans MS" pitchFamily="66" charset="0"/>
              </a:rPr>
              <a:t>az ovis barátaival együtt otthonához közel kezdje meg az iskolát</a:t>
            </a:r>
            <a:r>
              <a:rPr lang="hu-HU" dirty="0" smtClean="0">
                <a:latin typeface="Comic Sans MS" pitchFamily="66" charset="0"/>
              </a:rPr>
              <a:t>.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" name="Obrázok 3" descr="Iskola_logo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68" y="98784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 jó iskola az, ...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2050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print">
            <a:lum bright="10000" contrast="-10000"/>
          </a:blip>
          <a:srcRect/>
          <a:stretch>
            <a:fillRect/>
          </a:stretch>
        </p:blipFill>
        <p:spPr bwMode="auto">
          <a:xfrm rot="300000">
            <a:off x="6156176" y="404664"/>
            <a:ext cx="2404110" cy="365760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600" dirty="0" smtClean="0">
                <a:latin typeface="Comic Sans MS" pitchFamily="66" charset="0"/>
              </a:rPr>
              <a:t>amely gyermekközpontú,</a:t>
            </a:r>
          </a:p>
          <a:p>
            <a:r>
              <a:rPr lang="hu-HU" sz="2600" dirty="0" smtClean="0">
                <a:latin typeface="Comic Sans MS" pitchFamily="66" charset="0"/>
              </a:rPr>
              <a:t>amely jól felszerelt,</a:t>
            </a:r>
          </a:p>
          <a:p>
            <a:r>
              <a:rPr lang="hu-HU" sz="2600" dirty="0" smtClean="0">
                <a:latin typeface="Comic Sans MS" pitchFamily="66" charset="0"/>
              </a:rPr>
              <a:t>ahová a gyerekek szívesen járnak,</a:t>
            </a:r>
          </a:p>
          <a:p>
            <a:r>
              <a:rPr lang="hu-HU" sz="2600" dirty="0" smtClean="0">
                <a:latin typeface="Comic Sans MS" pitchFamily="66" charset="0"/>
              </a:rPr>
              <a:t>ahol a tanulás </a:t>
            </a:r>
            <a:r>
              <a:rPr lang="hu-HU" sz="2600" dirty="0" smtClean="0">
                <a:latin typeface="Comic Sans MS" pitchFamily="66" charset="0"/>
              </a:rPr>
              <a:t>felfedezés, öröm</a:t>
            </a:r>
            <a:r>
              <a:rPr lang="hu-HU" sz="2600" dirty="0" smtClean="0">
                <a:latin typeface="Comic Sans MS" pitchFamily="66" charset="0"/>
              </a:rPr>
              <a:t>,</a:t>
            </a:r>
          </a:p>
          <a:p>
            <a:r>
              <a:rPr lang="hu-HU" sz="2600" dirty="0" smtClean="0">
                <a:latin typeface="Comic Sans MS" pitchFamily="66" charset="0"/>
              </a:rPr>
              <a:t>ahol barátok vannak,</a:t>
            </a:r>
          </a:p>
          <a:p>
            <a:r>
              <a:rPr lang="hu-HU" sz="2600" dirty="0" smtClean="0">
                <a:latin typeface="Comic Sans MS" pitchFamily="66" charset="0"/>
              </a:rPr>
              <a:t>ahol mindenki számít,</a:t>
            </a:r>
          </a:p>
          <a:p>
            <a:r>
              <a:rPr lang="hu-HU" sz="2600" dirty="0" smtClean="0">
                <a:latin typeface="Comic Sans MS" pitchFamily="66" charset="0"/>
              </a:rPr>
              <a:t>ahol a gyermek biztonságban érzi magát,</a:t>
            </a:r>
          </a:p>
          <a:p>
            <a:r>
              <a:rPr lang="hu-HU" sz="2600" dirty="0" smtClean="0">
                <a:latin typeface="Comic Sans MS" pitchFamily="66" charset="0"/>
              </a:rPr>
              <a:t>ahol szabályok vannak,</a:t>
            </a:r>
          </a:p>
          <a:p>
            <a:r>
              <a:rPr lang="hu-HU" sz="2600" dirty="0" smtClean="0">
                <a:latin typeface="Comic Sans MS" pitchFamily="66" charset="0"/>
              </a:rPr>
              <a:t>ahol figyelembe veszik,hogy nem mindenki fejlődik azonos ütemben,</a:t>
            </a:r>
          </a:p>
          <a:p>
            <a:r>
              <a:rPr lang="hu-HU" sz="2600" dirty="0" smtClean="0">
                <a:latin typeface="Comic Sans MS" pitchFamily="66" charset="0"/>
              </a:rPr>
              <a:t>ahol van idő a játékra és a beszélgetésre.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skola_logo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6" y="428604"/>
            <a:ext cx="1524000" cy="152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100" b="1" dirty="0" smtClean="0">
                <a:latin typeface="Comic Sans MS" pitchFamily="66" charset="0"/>
              </a:rPr>
              <a:t/>
            </a:r>
            <a:br>
              <a:rPr lang="hu-HU" sz="3100" b="1" dirty="0" smtClean="0"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hu-HU" dirty="0" smtClean="0">
                <a:latin typeface="Comic Sans MS" pitchFamily="66" charset="0"/>
              </a:rPr>
              <a:t>	</a:t>
            </a:r>
          </a:p>
          <a:p>
            <a:pPr>
              <a:buNone/>
            </a:pPr>
            <a:r>
              <a:rPr lang="hu-HU" sz="2600" dirty="0" smtClean="0">
                <a:latin typeface="Comic Sans MS" pitchFamily="66" charset="0"/>
              </a:rPr>
              <a:t>	</a:t>
            </a:r>
            <a:endParaRPr lang="sk-SK" sz="2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hu-HU" sz="5400" b="1" dirty="0" smtClean="0">
                <a:solidFill>
                  <a:schemeClr val="accent1"/>
                </a:solidFill>
                <a:latin typeface="Comic Sans MS" pitchFamily="66" charset="0"/>
              </a:rPr>
              <a:t>Beíratás </a:t>
            </a:r>
            <a:r>
              <a:rPr lang="hu-HU" sz="5400" b="1" dirty="0" smtClean="0">
                <a:solidFill>
                  <a:schemeClr val="accent1"/>
                </a:solidFill>
                <a:latin typeface="Comic Sans MS" pitchFamily="66" charset="0"/>
              </a:rPr>
              <a:t>az </a:t>
            </a:r>
            <a:r>
              <a:rPr lang="hu-HU" sz="5400" b="1" dirty="0" smtClean="0">
                <a:solidFill>
                  <a:schemeClr val="accent1"/>
                </a:solidFill>
                <a:latin typeface="Comic Sans MS" pitchFamily="66" charset="0"/>
              </a:rPr>
              <a:t>iskolába 2022</a:t>
            </a:r>
            <a:r>
              <a:rPr lang="hu-HU" sz="5400" b="1" dirty="0" smtClean="0">
                <a:solidFill>
                  <a:schemeClr val="accent1"/>
                </a:solidFill>
                <a:latin typeface="Comic Sans MS" pitchFamily="66" charset="0"/>
              </a:rPr>
              <a:t>. április 8</a:t>
            </a:r>
            <a:r>
              <a:rPr lang="hu-HU" sz="5400" b="1" dirty="0" smtClean="0">
                <a:solidFill>
                  <a:schemeClr val="accent1"/>
                </a:solidFill>
                <a:latin typeface="Comic Sans MS" pitchFamily="66" charset="0"/>
              </a:rPr>
              <a:t>.</a:t>
            </a:r>
          </a:p>
          <a:p>
            <a:pPr algn="ctr">
              <a:buNone/>
            </a:pPr>
            <a:endParaRPr lang="hu-HU" sz="3600" b="1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 algn="ctr">
              <a:buNone/>
            </a:pPr>
            <a:endParaRPr lang="hu-HU" sz="3600" b="1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hu-HU" sz="3600" b="1" dirty="0" smtClean="0">
                <a:solidFill>
                  <a:schemeClr val="accent1"/>
                </a:solidFill>
                <a:latin typeface="Comic Sans MS" pitchFamily="66" charset="0"/>
              </a:rPr>
              <a:t>Elerhetőségek:</a:t>
            </a:r>
          </a:p>
          <a:p>
            <a:pPr>
              <a:buNone/>
            </a:pPr>
            <a:endParaRPr lang="hu-HU" sz="3600" b="1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hu-HU" sz="3600" b="1" u="sng" dirty="0" smtClean="0">
                <a:solidFill>
                  <a:schemeClr val="accent1"/>
                </a:solidFill>
                <a:latin typeface="Comic Sans MS" pitchFamily="66" charset="0"/>
              </a:rPr>
              <a:t>https://</a:t>
            </a:r>
            <a:r>
              <a:rPr lang="hu-HU" sz="3600" b="1" u="sng" dirty="0" smtClean="0">
                <a:solidFill>
                  <a:schemeClr val="accent1"/>
                </a:solidFill>
                <a:latin typeface="Comic Sans MS" pitchFamily="66" charset="0"/>
              </a:rPr>
              <a:t>www.facebook.com/Nagyszarvai-Alapiskola</a:t>
            </a:r>
          </a:p>
          <a:p>
            <a:pPr>
              <a:buNone/>
            </a:pPr>
            <a:endParaRPr lang="hu-HU" sz="3600" b="1" u="sng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hu-HU" sz="3600" b="1" u="sng" dirty="0" smtClean="0">
                <a:solidFill>
                  <a:schemeClr val="accent1"/>
                </a:solidFill>
                <a:latin typeface="Comic Sans MS" pitchFamily="66" charset="0"/>
              </a:rPr>
              <a:t>https://www.rohovce.sk/kozseg/iskola/</a:t>
            </a:r>
            <a:r>
              <a:rPr lang="hu-HU" sz="3600" b="1" dirty="0" smtClean="0">
                <a:solidFill>
                  <a:schemeClr val="accent1"/>
                </a:solidFill>
                <a:latin typeface="Comic Sans MS" pitchFamily="66" charset="0"/>
              </a:rPr>
              <a:t>	</a:t>
            </a:r>
            <a:endParaRPr lang="sk-SK" sz="3600" b="1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endParaRPr lang="hu-HU" sz="3600" dirty="0" smtClean="0">
              <a:latin typeface="Comic Sans MS" pitchFamily="66" charset="0"/>
            </a:endParaRPr>
          </a:p>
          <a:p>
            <a:endParaRPr lang="sk-SK" sz="3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hu-HU" sz="3600" dirty="0" smtClean="0">
                <a:latin typeface="Comic Sans MS" pitchFamily="66" charset="0"/>
              </a:rPr>
              <a:t>	</a:t>
            </a:r>
            <a:endParaRPr lang="sk-SK" sz="3600" dirty="0" smtClean="0">
              <a:latin typeface="Comic Sans MS" pitchFamily="66" charset="0"/>
            </a:endParaRPr>
          </a:p>
          <a:p>
            <a:endParaRPr lang="sk-SK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Felszereltség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357298"/>
            <a:ext cx="7467600" cy="516782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hu-HU" dirty="0" smtClean="0">
                <a:latin typeface="Comic Sans MS" pitchFamily="66" charset="0"/>
              </a:rPr>
              <a:t>Az iskola jól ellátott </a:t>
            </a:r>
            <a:r>
              <a:rPr lang="hu-HU" b="1" dirty="0" smtClean="0">
                <a:latin typeface="Comic Sans MS" pitchFamily="66" charset="0"/>
              </a:rPr>
              <a:t>modern segédeszközökkel</a:t>
            </a:r>
            <a:r>
              <a:rPr lang="hu-HU" dirty="0" smtClean="0">
                <a:latin typeface="Comic Sans MS" pitchFamily="66" charset="0"/>
              </a:rPr>
              <a:t>,</a:t>
            </a:r>
          </a:p>
          <a:p>
            <a:pPr algn="just">
              <a:buNone/>
            </a:pPr>
            <a:r>
              <a:rPr lang="hu-HU" b="1" dirty="0" smtClean="0">
                <a:latin typeface="Comic Sans MS" pitchFamily="66" charset="0"/>
              </a:rPr>
              <a:t>technikai felszereltsége </a:t>
            </a:r>
            <a:r>
              <a:rPr lang="hu-HU" dirty="0" smtClean="0">
                <a:latin typeface="Comic Sans MS" pitchFamily="66" charset="0"/>
              </a:rPr>
              <a:t>kiváló. Rendelkezünk </a:t>
            </a:r>
          </a:p>
          <a:p>
            <a:pPr algn="just">
              <a:buNone/>
            </a:pPr>
            <a:r>
              <a:rPr lang="hu-HU" dirty="0" smtClean="0">
                <a:latin typeface="Comic Sans MS" pitchFamily="66" charset="0"/>
              </a:rPr>
              <a:t>informatika, fizika, biológia szaktanteremmel,</a:t>
            </a:r>
          </a:p>
          <a:p>
            <a:pPr algn="just">
              <a:buNone/>
            </a:pPr>
            <a:r>
              <a:rPr lang="hu-HU" dirty="0" smtClean="0">
                <a:latin typeface="Comic Sans MS" pitchFamily="66" charset="0"/>
              </a:rPr>
              <a:t>nyelvi laboratóriummal.</a:t>
            </a:r>
          </a:p>
        </p:txBody>
      </p:sp>
      <p:pic>
        <p:nvPicPr>
          <p:cNvPr id="6146" name="Picture 2" descr="C:\Users\Admin\Desktop\Szilassy_archiv_2019_1\Iskola\Iskolaujsag\Infoter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286124"/>
            <a:ext cx="7100888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Interaktív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tanítás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7467600" cy="4873752"/>
          </a:xfrm>
        </p:spPr>
        <p:txBody>
          <a:bodyPr/>
          <a:lstStyle/>
          <a:p>
            <a:endParaRPr lang="hu-HU" dirty="0" smtClean="0"/>
          </a:p>
          <a:p>
            <a:endParaRPr lang="sk-SK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12776"/>
            <a:ext cx="5947410" cy="402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975167" cy="279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Szilassy_archiv\Iskola\Kepek\2017-01-31 Kepek_1\Kepek_1 2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5852160" cy="438912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Az angol nyelv tanítása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7467600" cy="5188092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 </a:t>
            </a:r>
            <a:r>
              <a:rPr lang="sk-SK" dirty="0" smtClean="0"/>
              <a:t> </a:t>
            </a:r>
            <a:endParaRPr lang="sk-SK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egy hetes intenzív angol nyelvű tanfolyam angol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lektorral</a:t>
            </a: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 smtClean="0">
              <a:latin typeface="Comic Sans MS" pitchFamily="66" charset="0"/>
            </a:endParaRPr>
          </a:p>
          <a:p>
            <a:endParaRPr lang="hu-HU" dirty="0" smtClean="0">
              <a:latin typeface="Comic Sans MS" pitchFamily="66" charset="0"/>
            </a:endParaRPr>
          </a:p>
          <a:p>
            <a:pPr>
              <a:buNone/>
            </a:pPr>
            <a:r>
              <a:rPr lang="hu-HU" dirty="0" smtClean="0">
                <a:latin typeface="Comic Sans MS" pitchFamily="66" charset="0"/>
              </a:rPr>
              <a:t>							2018</a:t>
            </a:r>
            <a:endParaRPr lang="sk-SK" dirty="0"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72816"/>
            <a:ext cx="3382449" cy="450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284984"/>
            <a:ext cx="4506329" cy="338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Sportolási </a:t>
            </a: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lehetőségek</a:t>
            </a:r>
            <a:b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 </a:t>
            </a:r>
            <a:endParaRPr lang="sk-SK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428736"/>
            <a:ext cx="7467600" cy="5045216"/>
          </a:xfrm>
        </p:spPr>
        <p:txBody>
          <a:bodyPr/>
          <a:lstStyle/>
          <a:p>
            <a:pPr>
              <a:buNone/>
            </a:pPr>
            <a:r>
              <a:rPr lang="hu-HU" dirty="0" smtClean="0">
                <a:latin typeface="Comic Sans MS" pitchFamily="66" charset="0"/>
              </a:rPr>
              <a:t>  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1"/>
                </a:solidFill>
                <a:latin typeface="Comic Sans MS" pitchFamily="66" charset="0"/>
              </a:rPr>
              <a:t>A  mozgást ösztönző tevékenységek</a:t>
            </a:r>
            <a:r>
              <a:rPr lang="hu-HU" b="1" dirty="0" smtClean="0">
                <a:solidFill>
                  <a:schemeClr val="accent1"/>
                </a:solidFill>
              </a:rPr>
              <a:t/>
            </a:r>
            <a:br>
              <a:rPr lang="hu-HU" b="1" dirty="0" smtClean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hu-HU" dirty="0" smtClean="0"/>
              <a:t>   </a:t>
            </a:r>
            <a:endParaRPr lang="en-US" dirty="0"/>
          </a:p>
        </p:txBody>
      </p:sp>
      <p:pic>
        <p:nvPicPr>
          <p:cNvPr id="8" name="Picture 6" descr="Lehet, hogy egy kép erről: egy vagy több ember, álló emberek és szabadté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24744"/>
            <a:ext cx="4129183" cy="5500688"/>
          </a:xfrm>
          <a:prstGeom prst="rect">
            <a:avLst/>
          </a:prstGeom>
          <a:noFill/>
        </p:spPr>
      </p:pic>
      <p:pic>
        <p:nvPicPr>
          <p:cNvPr id="5" name="Zástupný symbol pro obsah 4" descr="Biciklis nap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4114800" cy="54864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áda">
  <a:themeElements>
    <a:clrScheme name="Arkád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ád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ád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12793</TotalTime>
  <Words>453</Words>
  <Application>Microsoft Office PowerPoint</Application>
  <PresentationFormat>Předvádění na obrazovce (4:3)</PresentationFormat>
  <Paragraphs>161</Paragraphs>
  <Slides>39</Slides>
  <Notes>3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Arkáda</vt:lpstr>
      <vt:lpstr>Nagyszarvai Alapiskola</vt:lpstr>
      <vt:lpstr>Az iskola </vt:lpstr>
      <vt:lpstr>A tantestület </vt:lpstr>
      <vt:lpstr>Felszereltség </vt:lpstr>
      <vt:lpstr>Interaktív tanítás </vt:lpstr>
      <vt:lpstr>Az angol nyelv tanítása </vt:lpstr>
      <vt:lpstr>egy hetes intenzív angol nyelvű tanfolyam angol lektorral</vt:lpstr>
      <vt:lpstr>Sportolási lehetőségek  </vt:lpstr>
      <vt:lpstr>A  mozgást ösztönző tevékenységek </vt:lpstr>
      <vt:lpstr>Úszótanfolyam </vt:lpstr>
      <vt:lpstr>Sítúra – Makov  </vt:lpstr>
      <vt:lpstr>Erdei iskola  Oščadnice</vt:lpstr>
      <vt:lpstr>Látogatás a közlekedési parkban </vt:lpstr>
      <vt:lpstr>Színes osztálytermek </vt:lpstr>
      <vt:lpstr>Iskolai Klub </vt:lpstr>
      <vt:lpstr>Tartalmas időtöltés a napköziben </vt:lpstr>
      <vt:lpstr>nyári tábor </vt:lpstr>
      <vt:lpstr>Versenyek </vt:lpstr>
      <vt:lpstr>Pislákoló mécses – szavalóverseny </vt:lpstr>
      <vt:lpstr>Járási Pitagorasz   matematika verseny</vt:lpstr>
      <vt:lpstr>Járási Angol nyelvű olimpia </vt:lpstr>
      <vt:lpstr>Járási technikai olimpia</vt:lpstr>
      <vt:lpstr>Szivárványos álmok rajzverseny </vt:lpstr>
      <vt:lpstr>Ünnepségek, rendezvények, tanulmányutak</vt:lpstr>
      <vt:lpstr>Online tanítás kreatívan </vt:lpstr>
      <vt:lpstr>Mesenap </vt:lpstr>
      <vt:lpstr>Az egészséges táplálkozás napja </vt:lpstr>
      <vt:lpstr>130 éves a Nagyszarvai Alapiskola </vt:lpstr>
      <vt:lpstr>A Magyar Tudomány Napja</vt:lpstr>
      <vt:lpstr>Karácsonyi készülődés,jótékonyság </vt:lpstr>
      <vt:lpstr>Farsang </vt:lpstr>
      <vt:lpstr>Színházi előadások, foglalkozások: écsi Gyöngyi, Kutyonfitty, Wekker Színház,Bátor Tábor...</vt:lpstr>
      <vt:lpstr>Március 15. </vt:lpstr>
      <vt:lpstr>József Attila szavalófesztivál </vt:lpstr>
      <vt:lpstr>Környezettudatos életmódra való nevelés</vt:lpstr>
      <vt:lpstr>Gyermeknap </vt:lpstr>
      <vt:lpstr>Az iskola pedagógiai programja</vt:lpstr>
      <vt:lpstr>A jó iskola az, ...</vt:lpstr>
      <vt:lpstr> </vt:lpstr>
    </vt:vector>
  </TitlesOfParts>
  <Company>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Nagyszarvai Alapiskola</dc:title>
  <dc:creator>Iskola</dc:creator>
  <cp:lastModifiedBy>Admin</cp:lastModifiedBy>
  <cp:revision>331</cp:revision>
  <dcterms:created xsi:type="dcterms:W3CDTF">2015-01-16T07:10:44Z</dcterms:created>
  <dcterms:modified xsi:type="dcterms:W3CDTF">2022-02-14T12:56:50Z</dcterms:modified>
</cp:coreProperties>
</file>